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59" r:id="rId5"/>
    <p:sldId id="264" r:id="rId6"/>
    <p:sldId id="263" r:id="rId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A1D8"/>
    <a:srgbClr val="7D9AD0"/>
    <a:srgbClr val="78725D"/>
    <a:srgbClr val="312A23"/>
    <a:srgbClr val="F4B183"/>
    <a:srgbClr val="714F39"/>
    <a:srgbClr val="67656A"/>
    <a:srgbClr val="433835"/>
    <a:srgbClr val="7A7C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70D90E-E107-3F20-6FAF-1C1482DA08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52E1CB6-1DE9-80FD-7B8A-7A36EAF3AC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632B6B-8FB5-ADBE-A410-8C9D38A50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AF0DB01-E33A-43C8-8756-4BAEB2055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8C6B2FD-BCB1-1DCD-D38C-F3574FBBF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2800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65E547-331B-09F7-DB8B-6A911FFD0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40F0374-9F61-E1B8-8274-90421D09B3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78E4C0-BB14-105D-25ED-636CA24F9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4E4DFD2-865E-BD51-58C8-DA2755202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67835B8-EBC7-3254-396D-1305B1A3E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1289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59572F9-1430-5037-FE7D-9FCFE61E5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630A571-D637-49DE-B135-5F37EC04FF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695E89-9F19-8A95-2BAD-004254007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9438E53-D42F-44D7-A34F-9145808F3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F150C0D-542B-41F0-1141-28B1C2EE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9777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CA55FD-EB57-48FA-B37B-DD3CDC3FF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CC2C866-9AE5-8BD7-34B4-C1D787133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592E9D9-C186-CF6D-C61B-9A854BB8B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D5E1DF9-04ED-CD0C-5FFD-58CCE4CD3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EA6C7BC-1678-ACD8-36B4-B68146716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589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12E9AF-C276-36DE-D4B3-034B64311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A18CFCF-133A-B169-2B67-19113F0FE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D8CBAFB-F87D-B16F-2092-B21292FD1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34D998-939C-89F6-FE47-60871544F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3B2C3C4-587C-346D-4B16-84F2B8835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6683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0CAA04-381C-F72C-07D4-723F07F2B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191EBE-F1C1-1713-542E-3B891ED7B2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8EDA62E-C3B1-BB63-D19C-D430D97E4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4D48D9E-C28A-F2B4-5F9C-F9CC5F150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0EF554D-9307-D4A4-CF7B-B8FE27E19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A64CF6E-12A1-F3AD-1A74-5AE828094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038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6C768B-3DD7-70D9-5BAD-E24544401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5CE074C-A045-2660-0AA6-82171BD4E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D47BF7A-75B6-335B-E520-621639ABC7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0DB7AE2-64B2-AA2B-3172-E3343FE939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99EF157-0EBF-61FC-79F1-49E81FB70C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5BBCD00-6B41-C91D-2DEF-0E78DA4B0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1172B0A-EBEB-4DCD-2C0D-38943766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AA073D3-5337-3B74-1CD0-9EA2A1E95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4296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E84ABE-8466-4D30-CC6A-CB2EEAEE1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4B81A1-3051-8E0B-A06A-C9465868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0A54433-B77F-F744-C122-6F0171144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6E56EEF-A0B1-353A-205F-6B3BDA46C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4250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151955D-2FF5-3277-1174-CE6D38F84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5F19E00-ECD7-66B6-E912-FEFB1BF17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E76D550-E13D-4055-B771-7B973D156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1276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2B8C36-858F-FA54-52AE-B4C0EE7BE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8AB1F7F-3CAA-4C7A-2446-10D08ACBE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BFB5760-0AE7-17EC-7DA1-4C20A07E5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B176F60-AFA7-618E-CB2E-B29413DBE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AF9702B-8353-716A-E347-F1BA1B97F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1D7D701-9F5D-FBE6-75E8-AFD17E375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5613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7AAE55-9B3F-086E-E7DF-9C0506374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95447CD-4DD6-4934-EB50-16F3F4DF3B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1C7B8FD-61EF-205E-D251-F3F8762D5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9EB9A8A-CE12-4041-12FE-8DD47D43F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3702A27-ED68-A87D-4DBA-FD04E9013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89E7D6F-C36E-A83C-43F5-5BCD03EAA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0005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B8F6722-74CD-983E-50BA-3FF3F347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1853F92-B166-7EF0-189D-E7506EB0D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2EA2C3-3A40-4C46-CCD5-7F948B4BBC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70775-0312-4758-98B3-05FF502E1150}" type="datetimeFigureOut">
              <a:rPr lang="it-IT" smtClean="0"/>
              <a:t>24/05/2023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04C65AB-5387-4129-B673-5D541E3B1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2938119-8662-E907-E036-4C33F1F6CE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EE181-966D-4B24-80CF-54F5CBA4608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1195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4" name="Rectangle 1093">
            <a:extLst>
              <a:ext uri="{FF2B5EF4-FFF2-40B4-BE49-F238E27FC236}">
                <a16:creationId xmlns:a16="http://schemas.microsoft.com/office/drawing/2014/main" id="{2FAA70C3-2AD5-42D6-AC00-5977FEA4D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96" name="Rectangle 1095">
            <a:extLst>
              <a:ext uri="{FF2B5EF4-FFF2-40B4-BE49-F238E27FC236}">
                <a16:creationId xmlns:a16="http://schemas.microsoft.com/office/drawing/2014/main" id="{5D1D4658-32CD-4903-BDA6-7B54EEA4E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3" name="Immagine 1122">
            <a:extLst>
              <a:ext uri="{FF2B5EF4-FFF2-40B4-BE49-F238E27FC236}">
                <a16:creationId xmlns:a16="http://schemas.microsoft.com/office/drawing/2014/main" id="{7D9206F5-D1E8-8AEA-70FA-05E558BDE5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t="6727" r="43115" b="522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84" name="Picture 4" descr="Mount &amp; Blade 2: Bannerlord Review - IGN">
            <a:extLst>
              <a:ext uri="{FF2B5EF4-FFF2-40B4-BE49-F238E27FC236}">
                <a16:creationId xmlns:a16="http://schemas.microsoft.com/office/drawing/2014/main" id="{3F2760AA-2E03-6B10-760B-9DE7BA5619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4" r="6264"/>
          <a:stretch/>
        </p:blipFill>
        <p:spPr bwMode="auto">
          <a:xfrm>
            <a:off x="4091302" y="1146066"/>
            <a:ext cx="8301112" cy="5874772"/>
          </a:xfrm>
          <a:custGeom>
            <a:avLst/>
            <a:gdLst/>
            <a:ahLst/>
            <a:cxnLst/>
            <a:rect l="l" t="t" r="r" b="b"/>
            <a:pathLst>
              <a:path w="8301112" h="5874772">
                <a:moveTo>
                  <a:pt x="3607511" y="0"/>
                </a:moveTo>
                <a:cubicBezTo>
                  <a:pt x="3607511" y="0"/>
                  <a:pt x="3607511" y="0"/>
                  <a:pt x="8106431" y="0"/>
                </a:cubicBezTo>
                <a:lnTo>
                  <a:pt x="8301112" y="0"/>
                </a:lnTo>
                <a:lnTo>
                  <a:pt x="8301112" y="5874772"/>
                </a:lnTo>
                <a:lnTo>
                  <a:pt x="27685" y="5874772"/>
                </a:lnTo>
                <a:lnTo>
                  <a:pt x="24376" y="5862584"/>
                </a:lnTo>
                <a:cubicBezTo>
                  <a:pt x="-24375" y="5631005"/>
                  <a:pt x="0" y="5362863"/>
                  <a:pt x="97502" y="5167850"/>
                </a:cubicBezTo>
                <a:cubicBezTo>
                  <a:pt x="97502" y="5167850"/>
                  <a:pt x="97502" y="5167850"/>
                  <a:pt x="2827510" y="438782"/>
                </a:cubicBezTo>
                <a:cubicBezTo>
                  <a:pt x="2973760" y="195014"/>
                  <a:pt x="3331265" y="0"/>
                  <a:pt x="3607511" y="0"/>
                </a:cubicBezTo>
                <a:close/>
              </a:path>
            </a:pathLst>
          </a:cu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magine 3" descr="Immagine che contiene schermata, legno, Rettangolo, pavimento&#10;&#10;Descrizione generata automaticamente">
            <a:extLst>
              <a:ext uri="{FF2B5EF4-FFF2-40B4-BE49-F238E27FC236}">
                <a16:creationId xmlns:a16="http://schemas.microsoft.com/office/drawing/2014/main" id="{16D68EBD-C7B5-2540-6B0F-117A0AD5DA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34" r="16679" b="1"/>
          <a:stretch/>
        </p:blipFill>
        <p:spPr>
          <a:xfrm>
            <a:off x="142244" y="273028"/>
            <a:ext cx="5519311" cy="4600284"/>
          </a:xfrm>
          <a:custGeom>
            <a:avLst/>
            <a:gdLst/>
            <a:ahLst/>
            <a:cxnLst/>
            <a:rect l="l" t="t" r="r" b="b"/>
            <a:pathLst>
              <a:path w="5846002" h="4872577">
                <a:moveTo>
                  <a:pt x="343285" y="2953992"/>
                </a:moveTo>
                <a:cubicBezTo>
                  <a:pt x="343285" y="2953992"/>
                  <a:pt x="343285" y="2953992"/>
                  <a:pt x="849063" y="2953992"/>
                </a:cubicBezTo>
                <a:cubicBezTo>
                  <a:pt x="880743" y="2953992"/>
                  <a:pt x="911330" y="2971406"/>
                  <a:pt x="926624" y="2999703"/>
                </a:cubicBezTo>
                <a:cubicBezTo>
                  <a:pt x="926624" y="2999703"/>
                  <a:pt x="926624" y="2999703"/>
                  <a:pt x="1180059" y="3436136"/>
                </a:cubicBezTo>
                <a:cubicBezTo>
                  <a:pt x="1196445" y="3463345"/>
                  <a:pt x="1196445" y="3498172"/>
                  <a:pt x="1180059" y="3525382"/>
                </a:cubicBezTo>
                <a:cubicBezTo>
                  <a:pt x="1180059" y="3525382"/>
                  <a:pt x="1180059" y="3525382"/>
                  <a:pt x="926624" y="3961814"/>
                </a:cubicBezTo>
                <a:cubicBezTo>
                  <a:pt x="911330" y="3990111"/>
                  <a:pt x="880743" y="4007525"/>
                  <a:pt x="849063" y="4007525"/>
                </a:cubicBezTo>
                <a:cubicBezTo>
                  <a:pt x="849063" y="4007525"/>
                  <a:pt x="849063" y="4007525"/>
                  <a:pt x="343285" y="4007525"/>
                </a:cubicBezTo>
                <a:cubicBezTo>
                  <a:pt x="310513" y="4007525"/>
                  <a:pt x="281019" y="3990111"/>
                  <a:pt x="264633" y="3961814"/>
                </a:cubicBezTo>
                <a:cubicBezTo>
                  <a:pt x="264633" y="3961814"/>
                  <a:pt x="264633" y="3961814"/>
                  <a:pt x="12290" y="3525382"/>
                </a:cubicBezTo>
                <a:cubicBezTo>
                  <a:pt x="-4096" y="3498172"/>
                  <a:pt x="-4096" y="3463345"/>
                  <a:pt x="12290" y="3436136"/>
                </a:cubicBezTo>
                <a:cubicBezTo>
                  <a:pt x="12290" y="3436136"/>
                  <a:pt x="12290" y="3436136"/>
                  <a:pt x="264633" y="2999703"/>
                </a:cubicBezTo>
                <a:cubicBezTo>
                  <a:pt x="281019" y="2971406"/>
                  <a:pt x="310513" y="2953992"/>
                  <a:pt x="343285" y="2953992"/>
                </a:cubicBezTo>
                <a:close/>
                <a:moveTo>
                  <a:pt x="2353334" y="538808"/>
                </a:moveTo>
                <a:cubicBezTo>
                  <a:pt x="2353334" y="538808"/>
                  <a:pt x="2353334" y="538808"/>
                  <a:pt x="2613403" y="538808"/>
                </a:cubicBezTo>
                <a:lnTo>
                  <a:pt x="2643742" y="538808"/>
                </a:lnTo>
                <a:lnTo>
                  <a:pt x="2672692" y="588661"/>
                </a:lnTo>
                <a:cubicBezTo>
                  <a:pt x="2713002" y="658078"/>
                  <a:pt x="2759909" y="738855"/>
                  <a:pt x="2814491" y="832849"/>
                </a:cubicBezTo>
                <a:cubicBezTo>
                  <a:pt x="2839586" y="874521"/>
                  <a:pt x="2839586" y="927860"/>
                  <a:pt x="2814491" y="969531"/>
                </a:cubicBezTo>
                <a:cubicBezTo>
                  <a:pt x="2814491" y="969531"/>
                  <a:pt x="2814491" y="969531"/>
                  <a:pt x="2426350" y="1637936"/>
                </a:cubicBezTo>
                <a:cubicBezTo>
                  <a:pt x="2402927" y="1681274"/>
                  <a:pt x="2356083" y="1707943"/>
                  <a:pt x="2307565" y="1707943"/>
                </a:cubicBezTo>
                <a:cubicBezTo>
                  <a:pt x="2307565" y="1707943"/>
                  <a:pt x="2307565" y="1707943"/>
                  <a:pt x="1532956" y="1707943"/>
                </a:cubicBezTo>
                <a:cubicBezTo>
                  <a:pt x="1520409" y="1707943"/>
                  <a:pt x="1508175" y="1706276"/>
                  <a:pt x="1496490" y="1703099"/>
                </a:cubicBezTo>
                <a:lnTo>
                  <a:pt x="1471408" y="1692583"/>
                </a:lnTo>
                <a:lnTo>
                  <a:pt x="1486736" y="1666073"/>
                </a:lnTo>
                <a:cubicBezTo>
                  <a:pt x="1625328" y="1426376"/>
                  <a:pt x="1802725" y="1119564"/>
                  <a:pt x="2029793" y="726844"/>
                </a:cubicBezTo>
                <a:cubicBezTo>
                  <a:pt x="2097197" y="610441"/>
                  <a:pt x="2218525" y="538808"/>
                  <a:pt x="2353334" y="538808"/>
                </a:cubicBezTo>
                <a:close/>
                <a:moveTo>
                  <a:pt x="1487085" y="0"/>
                </a:moveTo>
                <a:cubicBezTo>
                  <a:pt x="1487085" y="0"/>
                  <a:pt x="1487085" y="0"/>
                  <a:pt x="2360840" y="0"/>
                </a:cubicBezTo>
                <a:cubicBezTo>
                  <a:pt x="2415568" y="0"/>
                  <a:pt x="2468407" y="30084"/>
                  <a:pt x="2494828" y="78969"/>
                </a:cubicBezTo>
                <a:cubicBezTo>
                  <a:pt x="2494828" y="78969"/>
                  <a:pt x="2494828" y="78969"/>
                  <a:pt x="2729665" y="483373"/>
                </a:cubicBezTo>
                <a:lnTo>
                  <a:pt x="2756194" y="529058"/>
                </a:lnTo>
                <a:lnTo>
                  <a:pt x="2735320" y="529058"/>
                </a:lnTo>
                <a:lnTo>
                  <a:pt x="2636659" y="529058"/>
                </a:lnTo>
                <a:lnTo>
                  <a:pt x="2593799" y="455250"/>
                </a:lnTo>
                <a:cubicBezTo>
                  <a:pt x="2430052" y="173267"/>
                  <a:pt x="2430052" y="173267"/>
                  <a:pt x="2430052" y="173267"/>
                </a:cubicBezTo>
                <a:cubicBezTo>
                  <a:pt x="2406629" y="129929"/>
                  <a:pt x="2359785" y="103259"/>
                  <a:pt x="2311267" y="103259"/>
                </a:cubicBezTo>
                <a:cubicBezTo>
                  <a:pt x="1536658" y="103259"/>
                  <a:pt x="1536658" y="103259"/>
                  <a:pt x="1536658" y="103259"/>
                </a:cubicBezTo>
                <a:cubicBezTo>
                  <a:pt x="1486468" y="103259"/>
                  <a:pt x="1441296" y="129929"/>
                  <a:pt x="1416201" y="173267"/>
                </a:cubicBezTo>
                <a:cubicBezTo>
                  <a:pt x="1029733" y="841671"/>
                  <a:pt x="1029733" y="841671"/>
                  <a:pt x="1029733" y="841671"/>
                </a:cubicBezTo>
                <a:cubicBezTo>
                  <a:pt x="1004637" y="883343"/>
                  <a:pt x="1004637" y="936682"/>
                  <a:pt x="1029733" y="978353"/>
                </a:cubicBezTo>
                <a:cubicBezTo>
                  <a:pt x="1416201" y="1646758"/>
                  <a:pt x="1416201" y="1646758"/>
                  <a:pt x="1416201" y="1646758"/>
                </a:cubicBezTo>
                <a:cubicBezTo>
                  <a:pt x="1428749" y="1668427"/>
                  <a:pt x="1446315" y="1685929"/>
                  <a:pt x="1467019" y="1698013"/>
                </a:cubicBezTo>
                <a:lnTo>
                  <a:pt x="1472899" y="1700478"/>
                </a:lnTo>
                <a:lnTo>
                  <a:pt x="1441377" y="1754996"/>
                </a:lnTo>
                <a:lnTo>
                  <a:pt x="1417933" y="1795543"/>
                </a:lnTo>
                <a:lnTo>
                  <a:pt x="1442249" y="1805738"/>
                </a:lnTo>
                <a:cubicBezTo>
                  <a:pt x="1455430" y="1809322"/>
                  <a:pt x="1469230" y="1811202"/>
                  <a:pt x="1483383" y="1811202"/>
                </a:cubicBezTo>
                <a:cubicBezTo>
                  <a:pt x="2357138" y="1811202"/>
                  <a:pt x="2357138" y="1811202"/>
                  <a:pt x="2357138" y="1811202"/>
                </a:cubicBezTo>
                <a:cubicBezTo>
                  <a:pt x="2411866" y="1811202"/>
                  <a:pt x="2464705" y="1781120"/>
                  <a:pt x="2491126" y="1732235"/>
                </a:cubicBezTo>
                <a:cubicBezTo>
                  <a:pt x="2928947" y="978278"/>
                  <a:pt x="2928947" y="978278"/>
                  <a:pt x="2928947" y="978278"/>
                </a:cubicBezTo>
                <a:cubicBezTo>
                  <a:pt x="2957254" y="931274"/>
                  <a:pt x="2957254" y="871108"/>
                  <a:pt x="2928947" y="824102"/>
                </a:cubicBezTo>
                <a:cubicBezTo>
                  <a:pt x="2874220" y="729858"/>
                  <a:pt x="2826333" y="647394"/>
                  <a:pt x="2784432" y="575238"/>
                </a:cubicBezTo>
                <a:lnTo>
                  <a:pt x="2763277" y="538808"/>
                </a:lnTo>
                <a:lnTo>
                  <a:pt x="2861280" y="538808"/>
                </a:lnTo>
                <a:cubicBezTo>
                  <a:pt x="3166048" y="538808"/>
                  <a:pt x="3653676" y="538808"/>
                  <a:pt x="4433881" y="538808"/>
                </a:cubicBezTo>
                <a:cubicBezTo>
                  <a:pt x="4564197" y="538808"/>
                  <a:pt x="4690018" y="610441"/>
                  <a:pt x="4752929" y="726844"/>
                </a:cubicBezTo>
                <a:cubicBezTo>
                  <a:pt x="4752929" y="726844"/>
                  <a:pt x="4752929" y="726844"/>
                  <a:pt x="5795449" y="2522134"/>
                </a:cubicBezTo>
                <a:cubicBezTo>
                  <a:pt x="5862854" y="2634060"/>
                  <a:pt x="5862854" y="2777325"/>
                  <a:pt x="5795449" y="2889251"/>
                </a:cubicBezTo>
                <a:cubicBezTo>
                  <a:pt x="5795449" y="2889251"/>
                  <a:pt x="5795449" y="2889251"/>
                  <a:pt x="4752929" y="4684542"/>
                </a:cubicBezTo>
                <a:cubicBezTo>
                  <a:pt x="4690018" y="4800945"/>
                  <a:pt x="4564197" y="4872577"/>
                  <a:pt x="4433881" y="4872577"/>
                </a:cubicBezTo>
                <a:cubicBezTo>
                  <a:pt x="4433881" y="4872577"/>
                  <a:pt x="4433881" y="4872577"/>
                  <a:pt x="2353334" y="4872577"/>
                </a:cubicBezTo>
                <a:cubicBezTo>
                  <a:pt x="2218525" y="4872577"/>
                  <a:pt x="2097197" y="4800945"/>
                  <a:pt x="2029793" y="4684542"/>
                </a:cubicBezTo>
                <a:cubicBezTo>
                  <a:pt x="2029793" y="4684542"/>
                  <a:pt x="2029793" y="4684542"/>
                  <a:pt x="991766" y="2889251"/>
                </a:cubicBezTo>
                <a:cubicBezTo>
                  <a:pt x="924361" y="2777325"/>
                  <a:pt x="924361" y="2634060"/>
                  <a:pt x="991766" y="2522134"/>
                </a:cubicBezTo>
                <a:cubicBezTo>
                  <a:pt x="991766" y="2522134"/>
                  <a:pt x="991766" y="2522134"/>
                  <a:pt x="1377193" y="1855530"/>
                </a:cubicBezTo>
                <a:lnTo>
                  <a:pt x="1409676" y="1799352"/>
                </a:lnTo>
                <a:lnTo>
                  <a:pt x="1408533" y="1798873"/>
                </a:lnTo>
                <a:cubicBezTo>
                  <a:pt x="1385179" y="1785241"/>
                  <a:pt x="1365364" y="1765500"/>
                  <a:pt x="1351210" y="1741057"/>
                </a:cubicBezTo>
                <a:cubicBezTo>
                  <a:pt x="1351210" y="1741057"/>
                  <a:pt x="1351210" y="1741057"/>
                  <a:pt x="915276" y="987100"/>
                </a:cubicBezTo>
                <a:cubicBezTo>
                  <a:pt x="886968" y="940096"/>
                  <a:pt x="886968" y="879930"/>
                  <a:pt x="915276" y="832924"/>
                </a:cubicBezTo>
                <a:cubicBezTo>
                  <a:pt x="915276" y="832924"/>
                  <a:pt x="915276" y="832924"/>
                  <a:pt x="1351210" y="78969"/>
                </a:cubicBezTo>
                <a:cubicBezTo>
                  <a:pt x="1379517" y="30084"/>
                  <a:pt x="1430471" y="0"/>
                  <a:pt x="1487085" y="0"/>
                </a:cubicBezTo>
                <a:close/>
              </a:path>
            </a:pathLst>
          </a:custGeom>
          <a:effectLst>
            <a:softEdge rad="31750"/>
          </a:effectLst>
        </p:spPr>
      </p:pic>
      <p:sp>
        <p:nvSpPr>
          <p:cNvPr id="1121" name="CasellaDiTesto 1120">
            <a:extLst>
              <a:ext uri="{FF2B5EF4-FFF2-40B4-BE49-F238E27FC236}">
                <a16:creationId xmlns:a16="http://schemas.microsoft.com/office/drawing/2014/main" id="{C42F0F46-1859-E2F3-B7BD-846E55C922A7}"/>
              </a:ext>
            </a:extLst>
          </p:cNvPr>
          <p:cNvSpPr txBox="1"/>
          <p:nvPr/>
        </p:nvSpPr>
        <p:spPr>
          <a:xfrm>
            <a:off x="-6346" y="5298510"/>
            <a:ext cx="38872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b="1" i="1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Andrea </a:t>
            </a:r>
          </a:p>
          <a:p>
            <a:pPr algn="ctr"/>
            <a:r>
              <a:rPr lang="it-IT" sz="4000" b="1" i="1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Castronovo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C9AED10-F7FA-75D2-C2DA-A9F5ABAE58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3700" y="58141"/>
            <a:ext cx="8196056" cy="224367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C872DC5C-B02F-B465-8889-D19CD4DBC8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7203" y="2465921"/>
            <a:ext cx="8181839" cy="15257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5189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1.85185E-6 L 0.16446 -0.2476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16" y="-12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37E71337-5643-17D2-4ED5-98AEEEE87A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t="6727" r="43115" b="522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BC014845-014D-DF0B-93DD-54ABD83B2AC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it-IT" sz="7200" b="1" u="sng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>
                  <a:innerShdw blurRad="114300">
                    <a:prstClr val="black"/>
                  </a:innerShdw>
                </a:effectLst>
                <a:latin typeface="Algerian" panose="04020705040A02060702" pitchFamily="82" charset="0"/>
              </a:rPr>
              <a:t>Scelte Progettuali</a:t>
            </a:r>
          </a:p>
        </p:txBody>
      </p:sp>
      <p:sp>
        <p:nvSpPr>
          <p:cNvPr id="15" name="Segnaposto contenuto 14">
            <a:extLst>
              <a:ext uri="{FF2B5EF4-FFF2-40B4-BE49-F238E27FC236}">
                <a16:creationId xmlns:a16="http://schemas.microsoft.com/office/drawing/2014/main" id="{4249C6E3-982A-CC91-AE20-2FFE9F008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11203745" cy="3973739"/>
          </a:xfrm>
        </p:spPr>
        <p:txBody>
          <a:bodyPr>
            <a:normAutofit/>
          </a:bodyPr>
          <a:lstStyle/>
          <a:p>
            <a:r>
              <a:rPr lang="it-IT" dirty="0"/>
              <a:t>Estensione del Game engine </a:t>
            </a:r>
            <a:r>
              <a:rPr lang="it-IT" b="1" i="1" dirty="0">
                <a:solidFill>
                  <a:srgbClr val="C00000"/>
                </a:solidFill>
                <a:latin typeface="Abadi Extra Light" panose="020B0204020104020204" pitchFamily="34" charset="0"/>
              </a:rPr>
              <a:t>Game Ashton Tablut: </a:t>
            </a:r>
          </a:p>
          <a:p>
            <a:pPr lvl="2"/>
            <a:r>
              <a:rPr lang="it-IT" sz="2400" b="1" i="1" dirty="0">
                <a:solidFill>
                  <a:srgbClr val="FF0000"/>
                </a:solidFill>
                <a:latin typeface="Abadi Extra Light" panose="020B0204020104020204" pitchFamily="34" charset="0"/>
              </a:rPr>
              <a:t>getPlayer(), getPlayers()</a:t>
            </a:r>
          </a:p>
          <a:p>
            <a:pPr lvl="2"/>
            <a:r>
              <a:rPr lang="it-IT" sz="2400" b="1" i="1" dirty="0">
                <a:solidFill>
                  <a:srgbClr val="FF0000"/>
                </a:solidFill>
                <a:latin typeface="Abadi Extra Light" panose="020B0204020104020204" pitchFamily="34" charset="0"/>
              </a:rPr>
              <a:t>isTerminal()</a:t>
            </a:r>
          </a:p>
          <a:p>
            <a:pPr lvl="2"/>
            <a:r>
              <a:rPr lang="it-IT" sz="2400" b="1" i="1" dirty="0">
                <a:solidFill>
                  <a:srgbClr val="FF0000"/>
                </a:solidFill>
                <a:latin typeface="Abadi Extra Light" panose="020B0204020104020204" pitchFamily="34" charset="0"/>
              </a:rPr>
              <a:t>getActions() </a:t>
            </a:r>
            <a:r>
              <a:rPr lang="it-IT" sz="2400" i="1" dirty="0">
                <a:solidFill>
                  <a:srgbClr val="FF0000"/>
                </a:solidFill>
                <a:latin typeface="Abadi Extra Light" panose="020B0204020104020204" pitchFamily="34" charset="0"/>
              </a:rPr>
              <a:t>	</a:t>
            </a:r>
            <a:r>
              <a:rPr lang="it-IT" sz="2400" dirty="0">
                <a:latin typeface="Abadi Extra Light" panose="020B0204020104020204" pitchFamily="34" charset="0"/>
                <a:sym typeface="Wingdings" panose="05000000000000000000" pitchFamily="2" charset="2"/>
              </a:rPr>
              <a:t>L</a:t>
            </a:r>
            <a:r>
              <a:rPr lang="it-IT" sz="2400" dirty="0">
                <a:latin typeface="Abadi Extra Light" panose="020B0204020104020204" pitchFamily="34" charset="0"/>
              </a:rPr>
              <a:t>ista di tutte le possibili azioni in base allo stato corrente 		            		e in accordo con le regole del gioco.</a:t>
            </a:r>
          </a:p>
          <a:p>
            <a:pPr lvl="2"/>
            <a:r>
              <a:rPr lang="it-IT" sz="2400" b="1" i="1" dirty="0">
                <a:solidFill>
                  <a:srgbClr val="FF0000"/>
                </a:solidFill>
                <a:latin typeface="Abadi Extra Light" panose="020B0204020104020204" pitchFamily="34" charset="0"/>
              </a:rPr>
              <a:t>getResult()</a:t>
            </a:r>
            <a:r>
              <a:rPr lang="it-IT" sz="2400" i="1" dirty="0">
                <a:solidFill>
                  <a:srgbClr val="FF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	</a:t>
            </a:r>
            <a:r>
              <a:rPr lang="it-IT" sz="2400" dirty="0">
                <a:latin typeface="Abadi Extra Light" panose="020B0204020104020204" pitchFamily="34" charset="0"/>
              </a:rPr>
              <a:t>Stato risultato dall’applicazione di una determinata azione.</a:t>
            </a:r>
          </a:p>
          <a:p>
            <a:pPr lvl="2"/>
            <a:r>
              <a:rPr lang="it-IT" sz="2400" b="1" i="1" dirty="0">
                <a:solidFill>
                  <a:srgbClr val="FF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getUtility()</a:t>
            </a:r>
            <a:r>
              <a:rPr lang="it-IT" i="1" dirty="0">
                <a:solidFill>
                  <a:srgbClr val="FF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	</a:t>
            </a:r>
            <a:r>
              <a:rPr lang="it-IT" sz="2400" dirty="0">
                <a:latin typeface="Abadi Extra Light" panose="020B0204020104020204" pitchFamily="34" charset="0"/>
                <a:sym typeface="Wingdings" panose="05000000000000000000" pitchFamily="2" charset="2"/>
              </a:rPr>
              <a:t>Valutazione dello stato corrente  implementazione classe euristica</a:t>
            </a:r>
            <a:r>
              <a:rPr lang="it-IT" sz="2600" dirty="0">
                <a:latin typeface="Abadi Extra Light" panose="020B0204020104020204" pitchFamily="34" charset="0"/>
                <a:sym typeface="Wingdings" panose="05000000000000000000" pitchFamily="2" charset="2"/>
              </a:rPr>
              <a:t>.</a:t>
            </a:r>
            <a:endParaRPr lang="it-IT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marL="914400" lvl="2" indent="0">
              <a:buNone/>
            </a:pPr>
            <a:endParaRPr lang="it-IT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/>
            <a:endParaRPr lang="it-IT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/>
            <a:endParaRPr lang="it-IT" dirty="0">
              <a:latin typeface="Abadi Extra Light" panose="020B0204020104020204" pitchFamily="34" charset="0"/>
            </a:endParaRPr>
          </a:p>
        </p:txBody>
      </p:sp>
      <p:sp>
        <p:nvSpPr>
          <p:cNvPr id="9" name="Nuvola 8">
            <a:extLst>
              <a:ext uri="{FF2B5EF4-FFF2-40B4-BE49-F238E27FC236}">
                <a16:creationId xmlns:a16="http://schemas.microsoft.com/office/drawing/2014/main" id="{4A929E0A-12BB-AFAD-6EF5-B520EF4A67F6}"/>
              </a:ext>
            </a:extLst>
          </p:cNvPr>
          <p:cNvSpPr/>
          <p:nvPr/>
        </p:nvSpPr>
        <p:spPr>
          <a:xfrm rot="290756">
            <a:off x="70698" y="4855455"/>
            <a:ext cx="4599415" cy="1868444"/>
          </a:xfrm>
          <a:prstGeom prst="cloud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Nuvola 9">
            <a:extLst>
              <a:ext uri="{FF2B5EF4-FFF2-40B4-BE49-F238E27FC236}">
                <a16:creationId xmlns:a16="http://schemas.microsoft.com/office/drawing/2014/main" id="{8DE1F4E3-5C21-600D-6DA3-2D2750EFFA09}"/>
              </a:ext>
            </a:extLst>
          </p:cNvPr>
          <p:cNvSpPr/>
          <p:nvPr/>
        </p:nvSpPr>
        <p:spPr>
          <a:xfrm>
            <a:off x="1520349" y="4569625"/>
            <a:ext cx="115711" cy="120038"/>
          </a:xfrm>
          <a:prstGeom prst="cloud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68F055F4-627C-9EFA-FCC9-FB152D0F69C4}"/>
              </a:ext>
            </a:extLst>
          </p:cNvPr>
          <p:cNvGrpSpPr/>
          <p:nvPr/>
        </p:nvGrpSpPr>
        <p:grpSpPr>
          <a:xfrm>
            <a:off x="552641" y="4773960"/>
            <a:ext cx="3720229" cy="1554721"/>
            <a:chOff x="584665" y="4710041"/>
            <a:chExt cx="3599027" cy="1566992"/>
          </a:xfrm>
        </p:grpSpPr>
        <p:sp>
          <p:nvSpPr>
            <p:cNvPr id="18" name="Decisione 17">
              <a:extLst>
                <a:ext uri="{FF2B5EF4-FFF2-40B4-BE49-F238E27FC236}">
                  <a16:creationId xmlns:a16="http://schemas.microsoft.com/office/drawing/2014/main" id="{5B6187DD-7D42-53A7-E396-96E26B65BBC9}"/>
                </a:ext>
              </a:extLst>
            </p:cNvPr>
            <p:cNvSpPr/>
            <p:nvPr/>
          </p:nvSpPr>
          <p:spPr>
            <a:xfrm>
              <a:off x="584665" y="4710041"/>
              <a:ext cx="1074192" cy="1089321"/>
            </a:xfrm>
            <a:prstGeom prst="flowChartDecision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200" dirty="0">
                  <a:solidFill>
                    <a:schemeClr val="tx1"/>
                  </a:solidFill>
                </a:rPr>
                <a:t>isTerminal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Connettore 2 19">
              <a:extLst>
                <a:ext uri="{FF2B5EF4-FFF2-40B4-BE49-F238E27FC236}">
                  <a16:creationId xmlns:a16="http://schemas.microsoft.com/office/drawing/2014/main" id="{F495727B-0DF1-E2A9-D398-6A0BC07DE669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>
              <a:off x="1658857" y="5254702"/>
              <a:ext cx="586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CasellaDiTesto 21">
              <a:extLst>
                <a:ext uri="{FF2B5EF4-FFF2-40B4-BE49-F238E27FC236}">
                  <a16:creationId xmlns:a16="http://schemas.microsoft.com/office/drawing/2014/main" id="{0910270C-5CAF-AD0A-174B-1DDDD2CEDD32}"/>
                </a:ext>
              </a:extLst>
            </p:cNvPr>
            <p:cNvSpPr txBox="1"/>
            <p:nvPr/>
          </p:nvSpPr>
          <p:spPr>
            <a:xfrm>
              <a:off x="1950358" y="4991350"/>
              <a:ext cx="255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S</a:t>
              </a:r>
            </a:p>
          </p:txBody>
        </p:sp>
        <p:cxnSp>
          <p:nvCxnSpPr>
            <p:cNvPr id="27" name="Connettore diritto 26">
              <a:extLst>
                <a:ext uri="{FF2B5EF4-FFF2-40B4-BE49-F238E27FC236}">
                  <a16:creationId xmlns:a16="http://schemas.microsoft.com/office/drawing/2014/main" id="{0FA72B44-2862-14F7-3FF9-A49A01B11D18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>
              <a:off x="1121761" y="5799362"/>
              <a:ext cx="0" cy="2633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2 29">
              <a:extLst>
                <a:ext uri="{FF2B5EF4-FFF2-40B4-BE49-F238E27FC236}">
                  <a16:creationId xmlns:a16="http://schemas.microsoft.com/office/drawing/2014/main" id="{E973E122-D440-96DF-28A1-9DADE04BB7FE}"/>
                </a:ext>
              </a:extLst>
            </p:cNvPr>
            <p:cNvCxnSpPr>
              <a:cxnSpLocks/>
            </p:cNvCxnSpPr>
            <p:nvPr/>
          </p:nvCxnSpPr>
          <p:spPr>
            <a:xfrm>
              <a:off x="1121761" y="6085965"/>
              <a:ext cx="82859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CasellaDiTesto 33">
              <a:extLst>
                <a:ext uri="{FF2B5EF4-FFF2-40B4-BE49-F238E27FC236}">
                  <a16:creationId xmlns:a16="http://schemas.microsoft.com/office/drawing/2014/main" id="{5DA56FF2-70CD-9FD4-5C95-28E5D29C6B31}"/>
                </a:ext>
              </a:extLst>
            </p:cNvPr>
            <p:cNvSpPr txBox="1"/>
            <p:nvPr/>
          </p:nvSpPr>
          <p:spPr>
            <a:xfrm>
              <a:off x="1695160" y="5838195"/>
              <a:ext cx="2648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n</a:t>
              </a:r>
            </a:p>
          </p:txBody>
        </p:sp>
        <p:sp>
          <p:nvSpPr>
            <p:cNvPr id="35" name="Elaborazione 34">
              <a:extLst>
                <a:ext uri="{FF2B5EF4-FFF2-40B4-BE49-F238E27FC236}">
                  <a16:creationId xmlns:a16="http://schemas.microsoft.com/office/drawing/2014/main" id="{1B4E321D-2BFA-C2E2-27EC-E630E60BA25C}"/>
                </a:ext>
              </a:extLst>
            </p:cNvPr>
            <p:cNvSpPr/>
            <p:nvPr/>
          </p:nvSpPr>
          <p:spPr>
            <a:xfrm>
              <a:off x="2286655" y="5129849"/>
              <a:ext cx="1214651" cy="276999"/>
            </a:xfrm>
            <a:prstGeom prst="flowChartProcess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± INFINITY</a:t>
              </a:r>
            </a:p>
          </p:txBody>
        </p:sp>
        <p:sp>
          <p:nvSpPr>
            <p:cNvPr id="37" name="Elaborazione 36">
              <a:extLst>
                <a:ext uri="{FF2B5EF4-FFF2-40B4-BE49-F238E27FC236}">
                  <a16:creationId xmlns:a16="http://schemas.microsoft.com/office/drawing/2014/main" id="{767D3CC0-526A-8D63-46C0-664B16D2E7AF}"/>
                </a:ext>
              </a:extLst>
            </p:cNvPr>
            <p:cNvSpPr/>
            <p:nvPr/>
          </p:nvSpPr>
          <p:spPr>
            <a:xfrm>
              <a:off x="2064309" y="5882114"/>
              <a:ext cx="2119383" cy="394919"/>
            </a:xfrm>
            <a:prstGeom prst="flowChartProcess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Heuristic [BLACK|WHITE]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4999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37E71337-5643-17D2-4ED5-98AEEEE87A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t="6727" r="43115" b="522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BC014845-014D-DF0B-93DD-54ABD83B2AC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it-IT" sz="7200" b="1" u="sng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>
                  <a:innerShdw blurRad="114300">
                    <a:prstClr val="black"/>
                  </a:innerShdw>
                </a:effectLst>
                <a:latin typeface="Algerian" panose="04020705040A02060702" pitchFamily="82" charset="0"/>
              </a:rPr>
              <a:t>Scelte Progettuali</a:t>
            </a:r>
          </a:p>
        </p:txBody>
      </p:sp>
      <p:sp>
        <p:nvSpPr>
          <p:cNvPr id="15" name="Segnaposto contenuto 14">
            <a:extLst>
              <a:ext uri="{FF2B5EF4-FFF2-40B4-BE49-F238E27FC236}">
                <a16:creationId xmlns:a16="http://schemas.microsoft.com/office/drawing/2014/main" id="{4249C6E3-982A-CC91-AE20-2FFE9F008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69928"/>
            <a:ext cx="10515600" cy="967679"/>
          </a:xfrm>
        </p:spPr>
        <p:txBody>
          <a:bodyPr>
            <a:normAutofit/>
          </a:bodyPr>
          <a:lstStyle/>
          <a:p>
            <a:r>
              <a:rPr lang="it-IT" dirty="0">
                <a:sym typeface="Wingdings" panose="05000000000000000000" pitchFamily="2" charset="2"/>
              </a:rPr>
              <a:t>Libreria </a:t>
            </a:r>
            <a:r>
              <a:rPr lang="it-IT" dirty="0">
                <a:solidFill>
                  <a:srgbClr val="C00000"/>
                </a:solidFill>
                <a:sym typeface="Wingdings" panose="05000000000000000000" pitchFamily="2" charset="2"/>
              </a:rPr>
              <a:t>AIMA</a:t>
            </a:r>
          </a:p>
          <a:p>
            <a:pPr lvl="1"/>
            <a:r>
              <a:rPr lang="it-IT" b="1" dirty="0">
                <a:solidFill>
                  <a:srgbClr val="C0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Iterative Deepening Search </a:t>
            </a:r>
            <a:r>
              <a:rPr lang="it-IT" dirty="0">
                <a:latin typeface="Abadi Extra Light" panose="020B0204020104020204" pitchFamily="34" charset="0"/>
                <a:sym typeface="Wingdings" panose="05000000000000000000" pitchFamily="2" charset="2"/>
              </a:rPr>
              <a:t>con</a:t>
            </a:r>
            <a:r>
              <a:rPr lang="it-IT" b="1" dirty="0">
                <a:latin typeface="Abadi Extra Light" panose="020B0204020104020204" pitchFamily="34" charset="0"/>
                <a:sym typeface="Wingdings" panose="05000000000000000000" pitchFamily="2" charset="2"/>
              </a:rPr>
              <a:t> </a:t>
            </a:r>
            <a:r>
              <a:rPr lang="it-IT" b="1" dirty="0">
                <a:solidFill>
                  <a:srgbClr val="C0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Alpha-Beta Pruning</a:t>
            </a:r>
          </a:p>
          <a:p>
            <a:pPr lvl="1"/>
            <a:endParaRPr lang="it-IT" dirty="0">
              <a:solidFill>
                <a:srgbClr val="C00000"/>
              </a:solidFill>
              <a:latin typeface="Abadi Extra Light" panose="020B0204020104020204" pitchFamily="34" charset="0"/>
              <a:sym typeface="Wingdings" panose="05000000000000000000" pitchFamily="2" charset="2"/>
            </a:endParaRPr>
          </a:p>
        </p:txBody>
      </p:sp>
      <p:sp>
        <p:nvSpPr>
          <p:cNvPr id="3" name="Segnaposto contenuto 14">
            <a:extLst>
              <a:ext uri="{FF2B5EF4-FFF2-40B4-BE49-F238E27FC236}">
                <a16:creationId xmlns:a16="http://schemas.microsoft.com/office/drawing/2014/main" id="{458B6F10-6908-28F7-8ED2-5171E3577CB5}"/>
              </a:ext>
            </a:extLst>
          </p:cNvPr>
          <p:cNvSpPr txBox="1">
            <a:spLocks/>
          </p:cNvSpPr>
          <p:nvPr/>
        </p:nvSpPr>
        <p:spPr>
          <a:xfrm>
            <a:off x="838200" y="2055813"/>
            <a:ext cx="10515600" cy="4489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ym typeface="Wingdings" panose="05000000000000000000" pitchFamily="2" charset="2"/>
              </a:rPr>
              <a:t>Linguaggio di programmazione </a:t>
            </a:r>
            <a:r>
              <a:rPr lang="it-IT" b="1" dirty="0">
                <a:solidFill>
                  <a:srgbClr val="C0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JAVA</a:t>
            </a:r>
          </a:p>
          <a:p>
            <a:pPr lvl="2"/>
            <a:endParaRPr lang="it-IT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/>
            <a:endParaRPr lang="it-IT" dirty="0">
              <a:latin typeface="Abadi Extra Light" panose="020B0204020104020204" pitchFamily="34" charset="0"/>
            </a:endParaRPr>
          </a:p>
        </p:txBody>
      </p:sp>
      <p:sp>
        <p:nvSpPr>
          <p:cNvPr id="5" name="Segnaposto contenuto 14">
            <a:extLst>
              <a:ext uri="{FF2B5EF4-FFF2-40B4-BE49-F238E27FC236}">
                <a16:creationId xmlns:a16="http://schemas.microsoft.com/office/drawing/2014/main" id="{94906B13-B232-6612-D309-ED6F3696D148}"/>
              </a:ext>
            </a:extLst>
          </p:cNvPr>
          <p:cNvSpPr txBox="1">
            <a:spLocks/>
          </p:cNvSpPr>
          <p:nvPr/>
        </p:nvSpPr>
        <p:spPr>
          <a:xfrm>
            <a:off x="838200" y="4202732"/>
            <a:ext cx="10515600" cy="4489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ym typeface="Wingdings" panose="05000000000000000000" pitchFamily="2" charset="2"/>
              </a:rPr>
              <a:t>Somma pesata per la valutazione degli stati</a:t>
            </a:r>
          </a:p>
          <a:p>
            <a:pPr lvl="2"/>
            <a:endParaRPr lang="it-IT" dirty="0">
              <a:sym typeface="Wingdings" panose="05000000000000000000" pitchFamily="2" charset="2"/>
            </a:endParaRPr>
          </a:p>
          <a:p>
            <a:pPr lvl="2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71891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EAF9E287-2AA5-2042-E9D9-FE41303A78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t="6727" r="43115" b="52222"/>
          <a:stretch/>
        </p:blipFill>
        <p:spPr>
          <a:xfrm>
            <a:off x="0" y="-11894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BCB9E90-0BA0-829D-792B-BDCCA986A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it-IT" sz="7200" b="1" u="sng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>
                  <a:innerShdw blurRad="114300">
                    <a:prstClr val="black"/>
                  </a:innerShdw>
                </a:effectLst>
                <a:latin typeface="Algerian" panose="04020705040A02060702" pitchFamily="82" charset="0"/>
              </a:rPr>
              <a:t>EURISTICA BIANCO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B997D05-DD76-60D1-5BD6-DB821C350479}"/>
              </a:ext>
            </a:extLst>
          </p:cNvPr>
          <p:cNvSpPr txBox="1"/>
          <p:nvPr/>
        </p:nvSpPr>
        <p:spPr>
          <a:xfrm>
            <a:off x="3490383" y="1690688"/>
            <a:ext cx="52112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b="1" dirty="0">
                <a:solidFill>
                  <a:srgbClr val="84A1D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«God Save the King!»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509BD4EE-77E2-874B-D85E-4F211D1E94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1014"/>
          <a:stretch/>
        </p:blipFill>
        <p:spPr>
          <a:xfrm>
            <a:off x="449842" y="158750"/>
            <a:ext cx="1514556" cy="1738312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1DBA8F30-7BB2-54F5-0109-6B8D6903CD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014"/>
          <a:stretch/>
        </p:blipFill>
        <p:spPr>
          <a:xfrm>
            <a:off x="10108504" y="158750"/>
            <a:ext cx="1514556" cy="1738312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C2880B59-1463-B88F-F3DC-B15DEEEA78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27" t="9801" r="47385" b="6626"/>
          <a:stretch/>
        </p:blipFill>
        <p:spPr>
          <a:xfrm>
            <a:off x="8026454" y="2731423"/>
            <a:ext cx="3596606" cy="3611853"/>
          </a:xfrm>
          <a:prstGeom prst="rect">
            <a:avLst/>
          </a:prstGeom>
        </p:spPr>
      </p:pic>
      <p:sp>
        <p:nvSpPr>
          <p:cNvPr id="3" name="Segnaposto contenuto 14">
            <a:extLst>
              <a:ext uri="{FF2B5EF4-FFF2-40B4-BE49-F238E27FC236}">
                <a16:creationId xmlns:a16="http://schemas.microsoft.com/office/drawing/2014/main" id="{37EAB89D-1995-C195-859C-0DAB198F85F3}"/>
              </a:ext>
            </a:extLst>
          </p:cNvPr>
          <p:cNvSpPr txBox="1">
            <a:spLocks/>
          </p:cNvSpPr>
          <p:nvPr/>
        </p:nvSpPr>
        <p:spPr>
          <a:xfrm>
            <a:off x="838199" y="2570489"/>
            <a:ext cx="7125269" cy="7864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badi Extra Light" panose="020B0204020104020204" pitchFamily="34" charset="0"/>
              <a:buChar char="+"/>
            </a:pPr>
            <a:r>
              <a:rPr lang="it-IT" dirty="0">
                <a:solidFill>
                  <a:srgbClr val="C0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WinSafe</a:t>
            </a:r>
            <a:r>
              <a:rPr lang="it-IT" dirty="0">
                <a:latin typeface="Abadi Extra Light" panose="020B0204020104020204" pitchFamily="34" charset="0"/>
                <a:sym typeface="Wingdings" panose="05000000000000000000" pitchFamily="2" charset="2"/>
              </a:rPr>
              <a:t>: portare il re a vittoria se vi è possibilità di vincita in due mosse</a:t>
            </a:r>
            <a:endParaRPr lang="it-IT" dirty="0">
              <a:solidFill>
                <a:srgbClr val="C00000"/>
              </a:solidFill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/>
            <a:endParaRPr lang="it-IT" sz="1800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/>
            <a:endParaRPr lang="it-IT" sz="1800" dirty="0">
              <a:latin typeface="Abadi Extra Light" panose="020B0204020104020204" pitchFamily="34" charset="0"/>
            </a:endParaRP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B6CB3572-C611-6E84-927E-058046D903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13754" y="2731423"/>
            <a:ext cx="3596605" cy="3659704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25B97899-7808-B149-F716-19079612031C}"/>
              </a:ext>
            </a:extLst>
          </p:cNvPr>
          <p:cNvCxnSpPr>
            <a:cxnSpLocks/>
          </p:cNvCxnSpPr>
          <p:nvPr/>
        </p:nvCxnSpPr>
        <p:spPr>
          <a:xfrm>
            <a:off x="8991600" y="2911359"/>
            <a:ext cx="12700" cy="3146541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" name="Immagine 6">
            <a:extLst>
              <a:ext uri="{FF2B5EF4-FFF2-40B4-BE49-F238E27FC236}">
                <a16:creationId xmlns:a16="http://schemas.microsoft.com/office/drawing/2014/main" id="{93FF2CA2-D0D5-B9AB-4076-A09F387746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014"/>
          <a:stretch/>
        </p:blipFill>
        <p:spPr>
          <a:xfrm>
            <a:off x="9499470" y="4133187"/>
            <a:ext cx="526178" cy="603914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704D9011-408E-7599-3B13-95B16F2918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03864" y="2810654"/>
            <a:ext cx="295606" cy="307198"/>
          </a:xfrm>
          <a:prstGeom prst="rect">
            <a:avLst/>
          </a:prstGeom>
        </p:spPr>
      </p:pic>
      <p:sp>
        <p:nvSpPr>
          <p:cNvPr id="18" name="Rettangolo 17">
            <a:extLst>
              <a:ext uri="{FF2B5EF4-FFF2-40B4-BE49-F238E27FC236}">
                <a16:creationId xmlns:a16="http://schemas.microsoft.com/office/drawing/2014/main" id="{19C7C9C6-85E6-45DC-D69D-ECB4413B5373}"/>
              </a:ext>
            </a:extLst>
          </p:cNvPr>
          <p:cNvSpPr/>
          <p:nvPr/>
        </p:nvSpPr>
        <p:spPr>
          <a:xfrm>
            <a:off x="8053121" y="2731423"/>
            <a:ext cx="3543271" cy="3611853"/>
          </a:xfrm>
          <a:prstGeom prst="rect">
            <a:avLst/>
          </a:prstGeom>
          <a:solidFill>
            <a:schemeClr val="bg2">
              <a:lumMod val="75000"/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434AF1DE-36A5-E644-F038-2BDDA7D447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64475" y="2873044"/>
            <a:ext cx="3686175" cy="3124200"/>
          </a:xfrm>
          <a:prstGeom prst="rect">
            <a:avLst/>
          </a:prstGeom>
        </p:spPr>
      </p:pic>
      <p:sp>
        <p:nvSpPr>
          <p:cNvPr id="20" name="Segnaposto contenuto 14">
            <a:extLst>
              <a:ext uri="{FF2B5EF4-FFF2-40B4-BE49-F238E27FC236}">
                <a16:creationId xmlns:a16="http://schemas.microsoft.com/office/drawing/2014/main" id="{491F7FD2-DFB1-9A9B-EADD-6B7D40DAA8E5}"/>
              </a:ext>
            </a:extLst>
          </p:cNvPr>
          <p:cNvSpPr txBox="1">
            <a:spLocks/>
          </p:cNvSpPr>
          <p:nvPr/>
        </p:nvSpPr>
        <p:spPr>
          <a:xfrm>
            <a:off x="838199" y="4133187"/>
            <a:ext cx="7188255" cy="8292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badi Extra Light" panose="020B0204020104020204" pitchFamily="34" charset="0"/>
              <a:buChar char="–"/>
            </a:pPr>
            <a:r>
              <a:rPr lang="it-IT" dirty="0">
                <a:solidFill>
                  <a:srgbClr val="C0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NumOfWhite</a:t>
            </a:r>
            <a:r>
              <a:rPr lang="it-IT" dirty="0">
                <a:latin typeface="Abadi Extra Light" panose="020B0204020104020204" pitchFamily="34" charset="0"/>
                <a:sym typeface="Wingdings" panose="05000000000000000000" pitchFamily="2" charset="2"/>
              </a:rPr>
              <a:t>: pedine bianche in gioco, maggior peso al maggior numero di pedine salve</a:t>
            </a:r>
            <a:endParaRPr lang="it-IT" sz="1400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>
              <a:buFont typeface="Abadi Extra Light" panose="020B0204020104020204" pitchFamily="34" charset="0"/>
              <a:buChar char="-"/>
            </a:pPr>
            <a:endParaRPr lang="it-IT" sz="1400" dirty="0">
              <a:latin typeface="Abadi Extra Light" panose="020B0204020104020204" pitchFamily="34" charset="0"/>
            </a:endParaRPr>
          </a:p>
        </p:txBody>
      </p:sp>
      <p:sp>
        <p:nvSpPr>
          <p:cNvPr id="21" name="Segnaposto contenuto 14">
            <a:extLst>
              <a:ext uri="{FF2B5EF4-FFF2-40B4-BE49-F238E27FC236}">
                <a16:creationId xmlns:a16="http://schemas.microsoft.com/office/drawing/2014/main" id="{A9DDD3A0-947C-9320-47C8-867401565617}"/>
              </a:ext>
            </a:extLst>
          </p:cNvPr>
          <p:cNvSpPr txBox="1">
            <a:spLocks/>
          </p:cNvSpPr>
          <p:nvPr/>
        </p:nvSpPr>
        <p:spPr>
          <a:xfrm>
            <a:off x="839724" y="4962466"/>
            <a:ext cx="7188255" cy="8292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badi Extra Light" panose="020B0204020104020204" pitchFamily="34" charset="0"/>
              <a:buChar char="–"/>
            </a:pPr>
            <a:r>
              <a:rPr lang="it-IT" dirty="0">
                <a:solidFill>
                  <a:srgbClr val="C0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KingCapture</a:t>
            </a:r>
            <a:r>
              <a:rPr lang="it-IT" dirty="0">
                <a:latin typeface="Abadi Extra Light" panose="020B0204020104020204" pitchFamily="34" charset="0"/>
                <a:sym typeface="Wingdings" panose="05000000000000000000" pitchFamily="2" charset="2"/>
              </a:rPr>
              <a:t>: evitare la catture del re con maggior peso all’avvicinarsi della sconfitta</a:t>
            </a:r>
            <a:endParaRPr lang="it-IT" dirty="0">
              <a:solidFill>
                <a:srgbClr val="C00000"/>
              </a:solidFill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>
              <a:buFont typeface="Abadi Extra Light" panose="020B0204020104020204" pitchFamily="34" charset="0"/>
              <a:buChar char="-"/>
            </a:pPr>
            <a:endParaRPr lang="it-IT" sz="1400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>
              <a:buFont typeface="Abadi Extra Light" panose="020B0204020104020204" pitchFamily="34" charset="0"/>
              <a:buChar char="-"/>
            </a:pPr>
            <a:endParaRPr lang="it-IT" sz="1400" dirty="0">
              <a:latin typeface="Abadi Extra Light" panose="020B0204020104020204" pitchFamily="34" charset="0"/>
            </a:endParaRPr>
          </a:p>
        </p:txBody>
      </p:sp>
      <p:sp>
        <p:nvSpPr>
          <p:cNvPr id="22" name="Segnaposto contenuto 14">
            <a:extLst>
              <a:ext uri="{FF2B5EF4-FFF2-40B4-BE49-F238E27FC236}">
                <a16:creationId xmlns:a16="http://schemas.microsoft.com/office/drawing/2014/main" id="{EC3AB5BC-52FB-CE9C-3892-9EEDAA8404EE}"/>
              </a:ext>
            </a:extLst>
          </p:cNvPr>
          <p:cNvSpPr txBox="1">
            <a:spLocks/>
          </p:cNvSpPr>
          <p:nvPr/>
        </p:nvSpPr>
        <p:spPr>
          <a:xfrm>
            <a:off x="838199" y="3372283"/>
            <a:ext cx="7125269" cy="82649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badi Extra Light" panose="020B0204020104020204" pitchFamily="34" charset="0"/>
              <a:buChar char="+"/>
            </a:pPr>
            <a:r>
              <a:rPr lang="it-IT" dirty="0">
                <a:solidFill>
                  <a:srgbClr val="C0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NumOfBlack</a:t>
            </a:r>
            <a:r>
              <a:rPr lang="it-IT" dirty="0">
                <a:latin typeface="Abadi Extra Light" panose="020B0204020104020204" pitchFamily="34" charset="0"/>
                <a:sym typeface="Wingdings" panose="05000000000000000000" pitchFamily="2" charset="2"/>
              </a:rPr>
              <a:t>: pedine nere in gioco, maggior peso all’aumentare delle pedine mangiate</a:t>
            </a:r>
            <a:endParaRPr lang="it-IT" dirty="0">
              <a:solidFill>
                <a:srgbClr val="C00000"/>
              </a:solidFill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/>
            <a:endParaRPr lang="it-IT" sz="1800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/>
            <a:endParaRPr lang="it-IT" sz="1800" dirty="0">
              <a:latin typeface="Abadi Extra Light" panose="020B0204020104020204" pitchFamily="34" charset="0"/>
            </a:endParaRPr>
          </a:p>
        </p:txBody>
      </p:sp>
      <p:cxnSp>
        <p:nvCxnSpPr>
          <p:cNvPr id="24" name="Connettore curvo 23">
            <a:extLst>
              <a:ext uri="{FF2B5EF4-FFF2-40B4-BE49-F238E27FC236}">
                <a16:creationId xmlns:a16="http://schemas.microsoft.com/office/drawing/2014/main" id="{A834A4B9-D88B-8FD6-1B22-FD6222775443}"/>
              </a:ext>
            </a:extLst>
          </p:cNvPr>
          <p:cNvCxnSpPr>
            <a:cxnSpLocks/>
          </p:cNvCxnSpPr>
          <p:nvPr/>
        </p:nvCxnSpPr>
        <p:spPr>
          <a:xfrm rot="10800000" flipV="1">
            <a:off x="838200" y="2141955"/>
            <a:ext cx="702503" cy="582860"/>
          </a:xfrm>
          <a:prstGeom prst="curvedConnector3">
            <a:avLst>
              <a:gd name="adj1" fmla="val 149851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ttore curvo 45">
            <a:extLst>
              <a:ext uri="{FF2B5EF4-FFF2-40B4-BE49-F238E27FC236}">
                <a16:creationId xmlns:a16="http://schemas.microsoft.com/office/drawing/2014/main" id="{02B24F7F-9914-5355-82D8-1F635C820F88}"/>
              </a:ext>
            </a:extLst>
          </p:cNvPr>
          <p:cNvCxnSpPr>
            <a:cxnSpLocks/>
          </p:cNvCxnSpPr>
          <p:nvPr/>
        </p:nvCxnSpPr>
        <p:spPr>
          <a:xfrm rot="10800000">
            <a:off x="840400" y="5311635"/>
            <a:ext cx="702503" cy="582860"/>
          </a:xfrm>
          <a:prstGeom prst="curvedConnector3">
            <a:avLst>
              <a:gd name="adj1" fmla="val 149851"/>
            </a:avLst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72489D5F-F2D1-CB71-58D7-86886E110C07}"/>
              </a:ext>
            </a:extLst>
          </p:cNvPr>
          <p:cNvSpPr txBox="1"/>
          <p:nvPr/>
        </p:nvSpPr>
        <p:spPr>
          <a:xfrm>
            <a:off x="1495487" y="1918771"/>
            <a:ext cx="176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5">
                    <a:lumMod val="75000"/>
                  </a:schemeClr>
                </a:solidFill>
              </a:rPr>
              <a:t>Double.POSITIVE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5AD8D2CE-1D64-F3F1-AABB-9DDC439496FF}"/>
              </a:ext>
            </a:extLst>
          </p:cNvPr>
          <p:cNvSpPr txBox="1"/>
          <p:nvPr/>
        </p:nvSpPr>
        <p:spPr>
          <a:xfrm>
            <a:off x="1495487" y="5709102"/>
            <a:ext cx="1851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accent5">
                    <a:lumMod val="75000"/>
                  </a:schemeClr>
                </a:solidFill>
              </a:rPr>
              <a:t>Double.NEGATIVE</a:t>
            </a:r>
            <a:endParaRPr lang="it-IT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46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7.40741E-7 L -0.06002 -0.0004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08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00162 L -0.02852 0.0011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002 -0.00046 L -0.06002 0.21805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10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500"/>
                            </p:stCondLst>
                            <p:childTnLst>
                              <p:par>
                                <p:cTn id="3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75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375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750"/>
                            </p:stCondLst>
                            <p:childTnLst>
                              <p:par>
                                <p:cTn id="4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25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6" dur="625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8" grpId="0" animBg="1"/>
      <p:bldP spid="20" grpId="0"/>
      <p:bldP spid="21" grpId="0"/>
      <p:bldP spid="22" grpId="0"/>
      <p:bldP spid="4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EAF9E287-2AA5-2042-E9D9-FE41303A78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t="6727" r="43115" b="52222"/>
          <a:stretch/>
        </p:blipFill>
        <p:spPr>
          <a:xfrm>
            <a:off x="-3049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BCB9E90-0BA0-829D-792B-BDCCA986A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it-IT" sz="7200" b="1" u="sng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>
                  <a:innerShdw blurRad="114300">
                    <a:prstClr val="black"/>
                  </a:innerShdw>
                </a:effectLst>
                <a:latin typeface="Algerian" panose="04020705040A02060702" pitchFamily="82" charset="0"/>
              </a:rPr>
              <a:t>EURISTICA nero</a:t>
            </a:r>
          </a:p>
        </p:txBody>
      </p:sp>
      <p:sp>
        <p:nvSpPr>
          <p:cNvPr id="3" name="Segnaposto contenuto 14">
            <a:extLst>
              <a:ext uri="{FF2B5EF4-FFF2-40B4-BE49-F238E27FC236}">
                <a16:creationId xmlns:a16="http://schemas.microsoft.com/office/drawing/2014/main" id="{37EAB89D-1995-C195-859C-0DAB198F85F3}"/>
              </a:ext>
            </a:extLst>
          </p:cNvPr>
          <p:cNvSpPr txBox="1">
            <a:spLocks/>
          </p:cNvSpPr>
          <p:nvPr/>
        </p:nvSpPr>
        <p:spPr>
          <a:xfrm>
            <a:off x="835151" y="3894048"/>
            <a:ext cx="10515600" cy="490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badi Extra Light" panose="020B0204020104020204" pitchFamily="34" charset="0"/>
              <a:buChar char="–"/>
            </a:pPr>
            <a:r>
              <a:rPr lang="it-IT" dirty="0">
                <a:solidFill>
                  <a:srgbClr val="C0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WinSafe</a:t>
            </a:r>
            <a:r>
              <a:rPr lang="it-IT" dirty="0">
                <a:latin typeface="Abadi Extra Light" panose="020B0204020104020204" pitchFamily="34" charset="0"/>
                <a:sym typeface="Wingdings" panose="05000000000000000000" pitchFamily="2" charset="2"/>
              </a:rPr>
              <a:t>: evitare di consegnare la vittoria facile al re</a:t>
            </a:r>
            <a:endParaRPr lang="it-IT" dirty="0">
              <a:solidFill>
                <a:srgbClr val="C00000"/>
              </a:solidFill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>
              <a:buFont typeface="Abadi Extra Light" panose="020B0204020104020204" pitchFamily="34" charset="0"/>
              <a:buChar char="–"/>
            </a:pPr>
            <a:endParaRPr lang="it-IT" sz="1800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>
              <a:buFont typeface="Abadi Extra Light" panose="020B0204020104020204" pitchFamily="34" charset="0"/>
              <a:buChar char="–"/>
            </a:pPr>
            <a:endParaRPr lang="it-IT" sz="1800" dirty="0">
              <a:latin typeface="Abadi Extra Light" panose="020B0204020104020204" pitchFamily="34" charset="0"/>
            </a:endParaRPr>
          </a:p>
        </p:txBody>
      </p:sp>
      <p:sp>
        <p:nvSpPr>
          <p:cNvPr id="20" name="Segnaposto contenuto 14">
            <a:extLst>
              <a:ext uri="{FF2B5EF4-FFF2-40B4-BE49-F238E27FC236}">
                <a16:creationId xmlns:a16="http://schemas.microsoft.com/office/drawing/2014/main" id="{491F7FD2-DFB1-9A9B-EADD-6B7D40DAA8E5}"/>
              </a:ext>
            </a:extLst>
          </p:cNvPr>
          <p:cNvSpPr txBox="1">
            <a:spLocks/>
          </p:cNvSpPr>
          <p:nvPr/>
        </p:nvSpPr>
        <p:spPr>
          <a:xfrm>
            <a:off x="835151" y="3089337"/>
            <a:ext cx="10515600" cy="82927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badi Extra Light" panose="020B0204020104020204" pitchFamily="34" charset="0"/>
              <a:buChar char="+"/>
            </a:pPr>
            <a:r>
              <a:rPr lang="it-IT" dirty="0">
                <a:solidFill>
                  <a:srgbClr val="C0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NumOfWhite</a:t>
            </a:r>
            <a:r>
              <a:rPr lang="it-IT" dirty="0">
                <a:latin typeface="Abadi Extra Light" panose="020B0204020104020204" pitchFamily="34" charset="0"/>
                <a:sym typeface="Wingdings" panose="05000000000000000000" pitchFamily="2" charset="2"/>
              </a:rPr>
              <a:t>: pedine bianche in gioco, maggior peso al maggior numero di pedine mangiate.</a:t>
            </a:r>
            <a:endParaRPr lang="it-IT" sz="1400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>
              <a:buFont typeface="Abadi Extra Light" panose="020B0204020104020204" pitchFamily="34" charset="0"/>
              <a:buChar char="-"/>
            </a:pPr>
            <a:endParaRPr lang="it-IT" sz="1400" dirty="0">
              <a:latin typeface="Abadi Extra Light" panose="020B0204020104020204" pitchFamily="34" charset="0"/>
            </a:endParaRPr>
          </a:p>
        </p:txBody>
      </p:sp>
      <p:sp>
        <p:nvSpPr>
          <p:cNvPr id="21" name="Segnaposto contenuto 14">
            <a:extLst>
              <a:ext uri="{FF2B5EF4-FFF2-40B4-BE49-F238E27FC236}">
                <a16:creationId xmlns:a16="http://schemas.microsoft.com/office/drawing/2014/main" id="{A9DDD3A0-947C-9320-47C8-867401565617}"/>
              </a:ext>
            </a:extLst>
          </p:cNvPr>
          <p:cNvSpPr txBox="1">
            <a:spLocks/>
          </p:cNvSpPr>
          <p:nvPr/>
        </p:nvSpPr>
        <p:spPr>
          <a:xfrm>
            <a:off x="841249" y="2524745"/>
            <a:ext cx="10509502" cy="8292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badi Extra Light" panose="020B0204020104020204" pitchFamily="34" charset="0"/>
              <a:buChar char="+"/>
            </a:pPr>
            <a:r>
              <a:rPr lang="it-IT" dirty="0">
                <a:solidFill>
                  <a:srgbClr val="C0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KingCapture</a:t>
            </a:r>
            <a:r>
              <a:rPr lang="it-IT" dirty="0">
                <a:latin typeface="Abadi Extra Light" panose="020B0204020104020204" pitchFamily="34" charset="0"/>
                <a:sym typeface="Wingdings" panose="05000000000000000000" pitchFamily="2" charset="2"/>
              </a:rPr>
              <a:t>: accerchiare il re sul/vicino trono o mangiarlo</a:t>
            </a:r>
            <a:endParaRPr lang="it-IT" sz="1400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>
              <a:buFont typeface="Abadi Extra Light" panose="020B0204020104020204" pitchFamily="34" charset="0"/>
              <a:buChar char="-"/>
            </a:pPr>
            <a:endParaRPr lang="it-IT" sz="1400" dirty="0">
              <a:latin typeface="Abadi Extra Light" panose="020B0204020104020204" pitchFamily="34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0A279EC-025F-7182-B84E-58067693C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872" y="529091"/>
            <a:ext cx="1003127" cy="1042464"/>
          </a:xfrm>
          <a:prstGeom prst="rect">
            <a:avLst/>
          </a:prstGeom>
        </p:spPr>
      </p:pic>
      <p:sp>
        <p:nvSpPr>
          <p:cNvPr id="10" name="Segnaposto contenuto 14">
            <a:extLst>
              <a:ext uri="{FF2B5EF4-FFF2-40B4-BE49-F238E27FC236}">
                <a16:creationId xmlns:a16="http://schemas.microsoft.com/office/drawing/2014/main" id="{F65E138B-92F3-CE22-3D85-F3341CE8C0E2}"/>
              </a:ext>
            </a:extLst>
          </p:cNvPr>
          <p:cNvSpPr txBox="1">
            <a:spLocks/>
          </p:cNvSpPr>
          <p:nvPr/>
        </p:nvSpPr>
        <p:spPr>
          <a:xfrm>
            <a:off x="835151" y="4388359"/>
            <a:ext cx="10515600" cy="490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badi Extra Light" panose="020B0204020104020204" pitchFamily="34" charset="0"/>
              <a:buChar char="–"/>
            </a:pPr>
            <a:r>
              <a:rPr lang="it-IT" dirty="0">
                <a:solidFill>
                  <a:srgbClr val="C00000"/>
                </a:solidFill>
                <a:latin typeface="Abadi Extra Light" panose="020B0204020104020204" pitchFamily="34" charset="0"/>
                <a:sym typeface="Wingdings" panose="05000000000000000000" pitchFamily="2" charset="2"/>
              </a:rPr>
              <a:t>NoKingSafe</a:t>
            </a:r>
            <a:r>
              <a:rPr lang="it-IT" dirty="0">
                <a:latin typeface="Abadi Extra Light" panose="020B0204020104020204" pitchFamily="34" charset="0"/>
                <a:sym typeface="Wingdings" panose="05000000000000000000" pitchFamily="2" charset="2"/>
              </a:rPr>
              <a:t>: cercare di isolare dal bordo il re se fuori trono</a:t>
            </a:r>
            <a:endParaRPr lang="it-IT" dirty="0">
              <a:solidFill>
                <a:srgbClr val="C00000"/>
              </a:solidFill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>
              <a:buFont typeface="Abadi Extra Light" panose="020B0204020104020204" pitchFamily="34" charset="0"/>
              <a:buChar char="–"/>
            </a:pPr>
            <a:endParaRPr lang="it-IT" sz="1800" dirty="0">
              <a:latin typeface="Abadi Extra Light" panose="020B0204020104020204" pitchFamily="34" charset="0"/>
              <a:sym typeface="Wingdings" panose="05000000000000000000" pitchFamily="2" charset="2"/>
            </a:endParaRPr>
          </a:p>
          <a:p>
            <a:pPr lvl="2">
              <a:buFont typeface="Abadi Extra Light" panose="020B0204020104020204" pitchFamily="34" charset="0"/>
              <a:buChar char="–"/>
            </a:pPr>
            <a:endParaRPr lang="it-IT" sz="1800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683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0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EAF9E287-2AA5-2042-E9D9-FE41303A78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t="6727" r="43115" b="522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B77055D9-CA57-9435-1D35-9CC617BC5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60935"/>
          </a:xfrm>
          <a:noFill/>
        </p:spPr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it-IT" sz="10300" b="1" u="sng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>
                  <a:innerShdw blurRad="114300">
                    <a:prstClr val="black"/>
                  </a:innerShdw>
                </a:effectLst>
                <a:latin typeface="Algerian" panose="04020705040A02060702" pitchFamily="82" charset="0"/>
              </a:rPr>
              <a:t>GRAZIE </a:t>
            </a:r>
            <a:r>
              <a:rPr lang="it-IT" sz="10300" b="1" u="sng" dirty="0" err="1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>
                  <a:innerShdw blurRad="114300">
                    <a:prstClr val="black"/>
                  </a:innerShdw>
                </a:effectLst>
                <a:latin typeface="Algerian" panose="04020705040A02060702" pitchFamily="82" charset="0"/>
              </a:rPr>
              <a:t>delL’</a:t>
            </a:r>
            <a:r>
              <a:rPr lang="it-IT" sz="10300" b="1" u="sng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>
                  <a:innerShdw blurRad="114300">
                    <a:prstClr val="black"/>
                  </a:innerShdw>
                </a:effectLst>
                <a:latin typeface="Algerian" panose="04020705040A02060702" pitchFamily="82" charset="0"/>
              </a:rPr>
              <a:t> ATTENZIONE</a:t>
            </a:r>
          </a:p>
        </p:txBody>
      </p:sp>
    </p:spTree>
    <p:extLst>
      <p:ext uri="{BB962C8B-B14F-4D97-AF65-F5344CB8AC3E}">
        <p14:creationId xmlns:p14="http://schemas.microsoft.com/office/powerpoint/2010/main" val="21457687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</TotalTime>
  <Words>227</Words>
  <Application>Microsoft Office PowerPoint</Application>
  <PresentationFormat>Widescreen</PresentationFormat>
  <Paragraphs>34</Paragraphs>
  <Slides>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2" baseType="lpstr">
      <vt:lpstr>Abadi Extra Light</vt:lpstr>
      <vt:lpstr>Algerian</vt:lpstr>
      <vt:lpstr>Arial</vt:lpstr>
      <vt:lpstr>Calibri</vt:lpstr>
      <vt:lpstr>Calibri Light</vt:lpstr>
      <vt:lpstr>Tema di Office</vt:lpstr>
      <vt:lpstr>Presentazione standard di PowerPoint</vt:lpstr>
      <vt:lpstr>Scelte Progettuali</vt:lpstr>
      <vt:lpstr>Scelte Progettuali</vt:lpstr>
      <vt:lpstr>EURISTICA BIANCO</vt:lpstr>
      <vt:lpstr>EURISTICA nero</vt:lpstr>
      <vt:lpstr>GRAZIE delL’ 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Castronovo - andrea.castronovo3@studio.unibo.it</dc:creator>
  <cp:lastModifiedBy>Andrea Castronovo - andrea.castronovo3@studio.unibo.it</cp:lastModifiedBy>
  <cp:revision>24</cp:revision>
  <dcterms:created xsi:type="dcterms:W3CDTF">2023-05-10T21:13:35Z</dcterms:created>
  <dcterms:modified xsi:type="dcterms:W3CDTF">2023-05-24T19:52:31Z</dcterms:modified>
</cp:coreProperties>
</file>

<file path=docProps/thumbnail.jpeg>
</file>